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6" r:id="rId9"/>
    <p:sldId id="263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hyperlink" Target="https://www.kaggle.com/c/home-credit-default-risk/data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me-credit-default-risk/data" TargetMode="External"/><Relationship Id="rId7" Type="http://schemas.openxmlformats.org/officeDocument/2006/relationships/image" Target="../media/image7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20076-716A-420F-BF1C-06714FD471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265EE9-5C62-4560-A8FF-7DC34F9330A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The data we use: </a:t>
          </a:r>
          <a:r>
            <a:rPr lang="en-US">
              <a:hlinkClick xmlns:r="http://schemas.openxmlformats.org/officeDocument/2006/relationships" r:id="rId1"/>
            </a:rPr>
            <a:t>https://www.kaggle.com/c/home-credit-default-risk/data</a:t>
          </a:r>
          <a:endParaRPr lang="en-US"/>
        </a:p>
      </dgm:t>
    </dgm:pt>
    <dgm:pt modelId="{75DD1D84-5595-416C-A2D4-166869C81289}" type="parTrans" cxnId="{96A884D5-2F9B-4DB8-BA40-E91380B30069}">
      <dgm:prSet/>
      <dgm:spPr/>
      <dgm:t>
        <a:bodyPr/>
        <a:lstStyle/>
        <a:p>
          <a:endParaRPr lang="en-US"/>
        </a:p>
      </dgm:t>
    </dgm:pt>
    <dgm:pt modelId="{A7A580B5-8194-40E8-97AA-35C32498A1AF}" type="sibTrans" cxnId="{96A884D5-2F9B-4DB8-BA40-E91380B30069}">
      <dgm:prSet/>
      <dgm:spPr/>
      <dgm:t>
        <a:bodyPr/>
        <a:lstStyle/>
        <a:p>
          <a:endParaRPr lang="en-US"/>
        </a:p>
      </dgm:t>
    </dgm:pt>
    <dgm:pt modelId="{44D8CBD4-3757-4AA2-8EE0-AE2823B5739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This</a:t>
          </a:r>
          <a:r>
            <a:rPr lang="tr-TR" dirty="0"/>
            <a:t> data is </a:t>
          </a:r>
          <a:r>
            <a:rPr lang="tr-TR" dirty="0" err="1"/>
            <a:t>provided</a:t>
          </a:r>
          <a:r>
            <a:rPr lang="tr-TR" dirty="0"/>
            <a:t> </a:t>
          </a:r>
          <a:r>
            <a:rPr lang="tr-TR" dirty="0" err="1"/>
            <a:t>by</a:t>
          </a:r>
          <a:r>
            <a:rPr lang="tr-TR" dirty="0"/>
            <a:t> </a:t>
          </a:r>
          <a:r>
            <a:rPr lang="tr-TR" i="1" dirty="0"/>
            <a:t>Home </a:t>
          </a:r>
          <a:r>
            <a:rPr lang="tr-TR" i="1" dirty="0" err="1"/>
            <a:t>Credit</a:t>
          </a:r>
          <a:r>
            <a:rPr lang="tr-TR" dirty="0"/>
            <a:t> on </a:t>
          </a:r>
          <a:r>
            <a:rPr lang="tr-TR" dirty="0" err="1"/>
            <a:t>Kaggle</a:t>
          </a:r>
          <a:r>
            <a:rPr lang="tr-TR" dirty="0"/>
            <a:t>. </a:t>
          </a:r>
          <a:r>
            <a:rPr lang="tr-TR" b="1" dirty="0" err="1"/>
            <a:t>Our</a:t>
          </a:r>
          <a:r>
            <a:rPr lang="tr-TR" dirty="0"/>
            <a:t> </a:t>
          </a:r>
          <a:r>
            <a:rPr lang="tr-TR" b="1" dirty="0" err="1"/>
            <a:t>objective</a:t>
          </a:r>
          <a:r>
            <a:rPr lang="tr-TR" dirty="0"/>
            <a:t> is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forecast</a:t>
          </a:r>
          <a:r>
            <a:rPr lang="tr-TR" dirty="0"/>
            <a:t> </a:t>
          </a:r>
          <a:r>
            <a:rPr lang="tr-TR" dirty="0" err="1"/>
            <a:t>whether</a:t>
          </a:r>
          <a:r>
            <a:rPr lang="tr-TR" dirty="0"/>
            <a:t> an </a:t>
          </a:r>
          <a:r>
            <a:rPr lang="tr-TR" dirty="0" err="1"/>
            <a:t>applicant</a:t>
          </a:r>
          <a:r>
            <a:rPr lang="tr-TR" dirty="0"/>
            <a:t> </a:t>
          </a:r>
          <a:r>
            <a:rPr lang="tr-TR" dirty="0" err="1"/>
            <a:t>will</a:t>
          </a:r>
          <a:r>
            <a:rPr lang="tr-TR" dirty="0"/>
            <a:t> be </a:t>
          </a:r>
          <a:r>
            <a:rPr lang="tr-TR" dirty="0" err="1"/>
            <a:t>able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make</a:t>
          </a:r>
          <a:r>
            <a:rPr lang="tr-TR" dirty="0"/>
            <a:t> his/her </a:t>
          </a:r>
          <a:r>
            <a:rPr lang="tr-TR" dirty="0" err="1"/>
            <a:t>payments</a:t>
          </a:r>
          <a:r>
            <a:rPr lang="tr-TR" dirty="0"/>
            <a:t> </a:t>
          </a:r>
          <a:r>
            <a:rPr lang="tr-TR" dirty="0" err="1"/>
            <a:t>based</a:t>
          </a:r>
          <a:r>
            <a:rPr lang="tr-TR" dirty="0"/>
            <a:t> on </a:t>
          </a:r>
          <a:r>
            <a:rPr lang="tr-TR" dirty="0" err="1"/>
            <a:t>historical</a:t>
          </a:r>
          <a:r>
            <a:rPr lang="tr-TR" dirty="0"/>
            <a:t> </a:t>
          </a:r>
          <a:r>
            <a:rPr lang="tr-TR" dirty="0" err="1"/>
            <a:t>loan</a:t>
          </a:r>
          <a:r>
            <a:rPr lang="tr-TR" dirty="0"/>
            <a:t> </a:t>
          </a:r>
          <a:r>
            <a:rPr lang="tr-TR" dirty="0" err="1"/>
            <a:t>application</a:t>
          </a:r>
          <a:r>
            <a:rPr lang="tr-TR" dirty="0"/>
            <a:t> data.</a:t>
          </a:r>
          <a:endParaRPr lang="en-US" dirty="0"/>
        </a:p>
      </dgm:t>
    </dgm:pt>
    <dgm:pt modelId="{4A188409-FD35-4378-84F8-96FD66C7870A}" type="parTrans" cxnId="{D33B5A13-B1C2-4796-BB4C-839F80323F99}">
      <dgm:prSet/>
      <dgm:spPr/>
      <dgm:t>
        <a:bodyPr/>
        <a:lstStyle/>
        <a:p>
          <a:endParaRPr lang="en-US"/>
        </a:p>
      </dgm:t>
    </dgm:pt>
    <dgm:pt modelId="{AE28E3CC-CD8D-4EDD-9DCB-F2C16D0D14FA}" type="sibTrans" cxnId="{D33B5A13-B1C2-4796-BB4C-839F80323F99}">
      <dgm:prSet/>
      <dgm:spPr/>
      <dgm:t>
        <a:bodyPr/>
        <a:lstStyle/>
        <a:p>
          <a:endParaRPr lang="en-US"/>
        </a:p>
      </dgm:t>
    </dgm:pt>
    <dgm:pt modelId="{8983910B-2FF6-4800-9CE4-461CF9B45259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Sources</a:t>
          </a:r>
          <a:r>
            <a:rPr lang="tr-TR" dirty="0"/>
            <a:t> of data:</a:t>
          </a:r>
          <a:endParaRPr lang="en-US" dirty="0"/>
        </a:p>
      </dgm:t>
    </dgm:pt>
    <dgm:pt modelId="{FC3B1976-99AF-4DED-92FE-7B8028944ADD}" type="parTrans" cxnId="{436E12AD-0238-4D95-9672-E7B215A97917}">
      <dgm:prSet/>
      <dgm:spPr/>
      <dgm:t>
        <a:bodyPr/>
        <a:lstStyle/>
        <a:p>
          <a:endParaRPr lang="en-US"/>
        </a:p>
      </dgm:t>
    </dgm:pt>
    <dgm:pt modelId="{ABA9D4B6-C746-456D-A476-3E4B5127A6CA}" type="sibTrans" cxnId="{436E12AD-0238-4D95-9672-E7B215A97917}">
      <dgm:prSet/>
      <dgm:spPr/>
      <dgm:t>
        <a:bodyPr/>
        <a:lstStyle/>
        <a:p>
          <a:endParaRPr lang="en-US"/>
        </a:p>
      </dgm:t>
    </dgm:pt>
    <dgm:pt modelId="{8033B95A-C7DD-4D03-B7E8-EFACA9B2A02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application_train</a:t>
          </a:r>
          <a:r>
            <a:rPr lang="tr-TR" dirty="0"/>
            <a:t>/</a:t>
          </a:r>
          <a:r>
            <a:rPr lang="tr-TR" dirty="0" err="1"/>
            <a:t>application_test</a:t>
          </a:r>
          <a:endParaRPr lang="en-US" dirty="0"/>
        </a:p>
      </dgm:t>
    </dgm:pt>
    <dgm:pt modelId="{C79E9595-4D9B-43A8-9D4E-BD620EE238CE}" type="parTrans" cxnId="{6EFF3481-F961-42A5-A5D6-AD7AA5624360}">
      <dgm:prSet/>
      <dgm:spPr/>
      <dgm:t>
        <a:bodyPr/>
        <a:lstStyle/>
        <a:p>
          <a:endParaRPr lang="en-US"/>
        </a:p>
      </dgm:t>
    </dgm:pt>
    <dgm:pt modelId="{A0874611-0018-41CD-9046-0E21D05B58BF}" type="sibTrans" cxnId="{6EFF3481-F961-42A5-A5D6-AD7AA5624360}">
      <dgm:prSet/>
      <dgm:spPr/>
      <dgm:t>
        <a:bodyPr/>
        <a:lstStyle/>
        <a:p>
          <a:endParaRPr lang="en-US"/>
        </a:p>
      </dgm:t>
    </dgm:pt>
    <dgm:pt modelId="{088A4137-872E-408A-A841-E57C67BF197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bureau</a:t>
          </a:r>
          <a:endParaRPr lang="en-US"/>
        </a:p>
      </dgm:t>
    </dgm:pt>
    <dgm:pt modelId="{EB52A61F-B9DA-4596-9E42-4A46504AB223}" type="parTrans" cxnId="{7A7940EE-4050-41E0-816F-A72EC9665BBD}">
      <dgm:prSet/>
      <dgm:spPr/>
      <dgm:t>
        <a:bodyPr/>
        <a:lstStyle/>
        <a:p>
          <a:endParaRPr lang="en-US"/>
        </a:p>
      </dgm:t>
    </dgm:pt>
    <dgm:pt modelId="{02FBF520-CECD-4B5F-868D-F4949E360A1B}" type="sibTrans" cxnId="{7A7940EE-4050-41E0-816F-A72EC9665BBD}">
      <dgm:prSet/>
      <dgm:spPr/>
      <dgm:t>
        <a:bodyPr/>
        <a:lstStyle/>
        <a:p>
          <a:endParaRPr lang="en-US"/>
        </a:p>
      </dgm:t>
    </dgm:pt>
    <dgm:pt modelId="{268246BA-4811-433D-BD9C-962B26EBB3E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bureau_balance</a:t>
          </a:r>
          <a:endParaRPr lang="en-US"/>
        </a:p>
      </dgm:t>
    </dgm:pt>
    <dgm:pt modelId="{57821F4C-A0EE-4175-AE9B-E2D63C52410E}" type="parTrans" cxnId="{00DA98A8-083C-43A7-87E9-595D86EA2EDC}">
      <dgm:prSet/>
      <dgm:spPr/>
      <dgm:t>
        <a:bodyPr/>
        <a:lstStyle/>
        <a:p>
          <a:endParaRPr lang="en-US"/>
        </a:p>
      </dgm:t>
    </dgm:pt>
    <dgm:pt modelId="{6C703F2E-B52E-4562-BDC6-3EE56DB562EC}" type="sibTrans" cxnId="{00DA98A8-083C-43A7-87E9-595D86EA2EDC}">
      <dgm:prSet/>
      <dgm:spPr/>
      <dgm:t>
        <a:bodyPr/>
        <a:lstStyle/>
        <a:p>
          <a:endParaRPr lang="en-US"/>
        </a:p>
      </dgm:t>
    </dgm:pt>
    <dgm:pt modelId="{DF1079FD-4037-45F2-890C-AFD2DA6F5F7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previous_application</a:t>
          </a:r>
          <a:endParaRPr lang="en-US"/>
        </a:p>
      </dgm:t>
    </dgm:pt>
    <dgm:pt modelId="{F88AFCDF-CDD3-41AF-9F6F-8C0EE3A3B6FB}" type="parTrans" cxnId="{696B7E8F-CB0E-4F92-9426-38CE7C1181C1}">
      <dgm:prSet/>
      <dgm:spPr/>
      <dgm:t>
        <a:bodyPr/>
        <a:lstStyle/>
        <a:p>
          <a:endParaRPr lang="en-US"/>
        </a:p>
      </dgm:t>
    </dgm:pt>
    <dgm:pt modelId="{FFA8A925-682F-45C5-BECB-1289EF759095}" type="sibTrans" cxnId="{696B7E8F-CB0E-4F92-9426-38CE7C1181C1}">
      <dgm:prSet/>
      <dgm:spPr/>
      <dgm:t>
        <a:bodyPr/>
        <a:lstStyle/>
        <a:p>
          <a:endParaRPr lang="en-US"/>
        </a:p>
      </dgm:t>
    </dgm:pt>
    <dgm:pt modelId="{91AFE72B-108E-464E-A670-CA5912A11F2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POS_CASH_BALANCE</a:t>
          </a:r>
          <a:endParaRPr lang="en-US"/>
        </a:p>
      </dgm:t>
    </dgm:pt>
    <dgm:pt modelId="{06A1EE83-3C57-4D14-AEF7-E7054B17962A}" type="parTrans" cxnId="{FFBDE55E-8548-4012-83C0-6CD464C62E85}">
      <dgm:prSet/>
      <dgm:spPr/>
      <dgm:t>
        <a:bodyPr/>
        <a:lstStyle/>
        <a:p>
          <a:endParaRPr lang="en-US"/>
        </a:p>
      </dgm:t>
    </dgm:pt>
    <dgm:pt modelId="{80C74039-56AD-45EF-9553-4FCE0E5E8A16}" type="sibTrans" cxnId="{FFBDE55E-8548-4012-83C0-6CD464C62E85}">
      <dgm:prSet/>
      <dgm:spPr/>
      <dgm:t>
        <a:bodyPr/>
        <a:lstStyle/>
        <a:p>
          <a:endParaRPr lang="en-US"/>
        </a:p>
      </dgm:t>
    </dgm:pt>
    <dgm:pt modelId="{E7108550-F707-49DC-8F66-989FA52D5C1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credit_card_balance</a:t>
          </a:r>
          <a:endParaRPr lang="en-US"/>
        </a:p>
      </dgm:t>
    </dgm:pt>
    <dgm:pt modelId="{2F3F867F-26E2-4FA2-8BE9-C7C6059C8689}" type="parTrans" cxnId="{BFBBAA2F-F5E4-43E4-8AED-C5F7F50068E1}">
      <dgm:prSet/>
      <dgm:spPr/>
      <dgm:t>
        <a:bodyPr/>
        <a:lstStyle/>
        <a:p>
          <a:endParaRPr lang="en-US"/>
        </a:p>
      </dgm:t>
    </dgm:pt>
    <dgm:pt modelId="{81D8932A-99DE-4DCC-990D-21EF0F36232A}" type="sibTrans" cxnId="{BFBBAA2F-F5E4-43E4-8AED-C5F7F50068E1}">
      <dgm:prSet/>
      <dgm:spPr/>
      <dgm:t>
        <a:bodyPr/>
        <a:lstStyle/>
        <a:p>
          <a:endParaRPr lang="en-US"/>
        </a:p>
      </dgm:t>
    </dgm:pt>
    <dgm:pt modelId="{99EFF7C5-8078-46F3-81A5-C43A6E76E69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installments_payment</a:t>
          </a:r>
          <a:endParaRPr lang="en-US"/>
        </a:p>
      </dgm:t>
    </dgm:pt>
    <dgm:pt modelId="{58E68CDD-F533-48C9-A7D8-8EA954403A12}" type="parTrans" cxnId="{94BCD8D9-4540-4A9D-B6B9-A161BC68F9DF}">
      <dgm:prSet/>
      <dgm:spPr/>
      <dgm:t>
        <a:bodyPr/>
        <a:lstStyle/>
        <a:p>
          <a:endParaRPr lang="en-US"/>
        </a:p>
      </dgm:t>
    </dgm:pt>
    <dgm:pt modelId="{5B39D4B5-1235-4B1E-BB74-5E4FE606A38E}" type="sibTrans" cxnId="{94BCD8D9-4540-4A9D-B6B9-A161BC68F9DF}">
      <dgm:prSet/>
      <dgm:spPr/>
      <dgm:t>
        <a:bodyPr/>
        <a:lstStyle/>
        <a:p>
          <a:endParaRPr lang="en-US"/>
        </a:p>
      </dgm:t>
    </dgm:pt>
    <dgm:pt modelId="{EFBD983D-2240-4BF3-8B32-A4FAFC2D60B8}" type="pres">
      <dgm:prSet presAssocID="{1FA20076-716A-420F-BF1C-06714FD471FE}" presName="root" presStyleCnt="0">
        <dgm:presLayoutVars>
          <dgm:dir/>
          <dgm:resizeHandles val="exact"/>
        </dgm:presLayoutVars>
      </dgm:prSet>
      <dgm:spPr/>
    </dgm:pt>
    <dgm:pt modelId="{9FDB98C4-F13C-4059-A2A6-B9FE72A6C83C}" type="pres">
      <dgm:prSet presAssocID="{45265EE9-5C62-4560-A8FF-7DC34F9330AD}" presName="compNode" presStyleCnt="0"/>
      <dgm:spPr/>
    </dgm:pt>
    <dgm:pt modelId="{06A1BD8D-2162-4083-83A4-7138C8767C30}" type="pres">
      <dgm:prSet presAssocID="{45265EE9-5C62-4560-A8FF-7DC34F9330AD}" presName="bgRect" presStyleLbl="bgShp" presStyleIdx="0" presStyleCnt="3"/>
      <dgm:spPr/>
    </dgm:pt>
    <dgm:pt modelId="{26B3E283-D76E-4D09-8CD0-170AADED16BA}" type="pres">
      <dgm:prSet presAssocID="{45265EE9-5C62-4560-A8FF-7DC34F9330A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"/>
        </a:ext>
      </dgm:extLst>
    </dgm:pt>
    <dgm:pt modelId="{56A090A0-AB9B-49CF-88F4-CA7B7337D15B}" type="pres">
      <dgm:prSet presAssocID="{45265EE9-5C62-4560-A8FF-7DC34F9330AD}" presName="spaceRect" presStyleCnt="0"/>
      <dgm:spPr/>
    </dgm:pt>
    <dgm:pt modelId="{7CB8E330-C121-4220-B2F4-03FA76327ADB}" type="pres">
      <dgm:prSet presAssocID="{45265EE9-5C62-4560-A8FF-7DC34F9330AD}" presName="parTx" presStyleLbl="revTx" presStyleIdx="0" presStyleCnt="4">
        <dgm:presLayoutVars>
          <dgm:chMax val="0"/>
          <dgm:chPref val="0"/>
        </dgm:presLayoutVars>
      </dgm:prSet>
      <dgm:spPr/>
    </dgm:pt>
    <dgm:pt modelId="{FFA77D27-5622-4A07-ADF1-C42B87AD60D1}" type="pres">
      <dgm:prSet presAssocID="{A7A580B5-8194-40E8-97AA-35C32498A1AF}" presName="sibTrans" presStyleCnt="0"/>
      <dgm:spPr/>
    </dgm:pt>
    <dgm:pt modelId="{20BDC0DA-D8C3-476F-877A-781D3D98AD07}" type="pres">
      <dgm:prSet presAssocID="{44D8CBD4-3757-4AA2-8EE0-AE2823B57396}" presName="compNode" presStyleCnt="0"/>
      <dgm:spPr/>
    </dgm:pt>
    <dgm:pt modelId="{967BA08C-2FED-4F7B-9107-820209A035D1}" type="pres">
      <dgm:prSet presAssocID="{44D8CBD4-3757-4AA2-8EE0-AE2823B57396}" presName="bgRect" presStyleLbl="bgShp" presStyleIdx="1" presStyleCnt="3"/>
      <dgm:spPr/>
    </dgm:pt>
    <dgm:pt modelId="{91B9C731-20D8-4B5F-AEBC-9CB0B21489A7}" type="pres">
      <dgm:prSet presAssocID="{44D8CBD4-3757-4AA2-8EE0-AE2823B5739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alEstate"/>
        </a:ext>
      </dgm:extLst>
    </dgm:pt>
    <dgm:pt modelId="{EF6CEEFA-BAC7-45A5-B01E-6BEE078B606A}" type="pres">
      <dgm:prSet presAssocID="{44D8CBD4-3757-4AA2-8EE0-AE2823B57396}" presName="spaceRect" presStyleCnt="0"/>
      <dgm:spPr/>
    </dgm:pt>
    <dgm:pt modelId="{E83435AB-7640-4D92-BF90-DE2039213BB7}" type="pres">
      <dgm:prSet presAssocID="{44D8CBD4-3757-4AA2-8EE0-AE2823B57396}" presName="parTx" presStyleLbl="revTx" presStyleIdx="1" presStyleCnt="4">
        <dgm:presLayoutVars>
          <dgm:chMax val="0"/>
          <dgm:chPref val="0"/>
        </dgm:presLayoutVars>
      </dgm:prSet>
      <dgm:spPr/>
    </dgm:pt>
    <dgm:pt modelId="{18F42DCA-635E-4684-9DD9-4C8D7D39AC87}" type="pres">
      <dgm:prSet presAssocID="{AE28E3CC-CD8D-4EDD-9DCB-F2C16D0D14FA}" presName="sibTrans" presStyleCnt="0"/>
      <dgm:spPr/>
    </dgm:pt>
    <dgm:pt modelId="{6A6C76FC-9DE8-4433-A5A5-936D584052D9}" type="pres">
      <dgm:prSet presAssocID="{8983910B-2FF6-4800-9CE4-461CF9B45259}" presName="compNode" presStyleCnt="0"/>
      <dgm:spPr/>
    </dgm:pt>
    <dgm:pt modelId="{72DE40AA-9015-4647-8A22-03A28035A467}" type="pres">
      <dgm:prSet presAssocID="{8983910B-2FF6-4800-9CE4-461CF9B45259}" presName="bgRect" presStyleLbl="bgShp" presStyleIdx="2" presStyleCnt="3"/>
      <dgm:spPr/>
    </dgm:pt>
    <dgm:pt modelId="{609FDF72-8DD5-4681-AA74-E82BA8202529}" type="pres">
      <dgm:prSet presAssocID="{8983910B-2FF6-4800-9CE4-461CF9B4525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1638D5EB-1CD0-44D4-89EC-C0EBA966688C}" type="pres">
      <dgm:prSet presAssocID="{8983910B-2FF6-4800-9CE4-461CF9B45259}" presName="spaceRect" presStyleCnt="0"/>
      <dgm:spPr/>
    </dgm:pt>
    <dgm:pt modelId="{1D9BBC05-66E2-451E-8EE7-D123CA3CC504}" type="pres">
      <dgm:prSet presAssocID="{8983910B-2FF6-4800-9CE4-461CF9B45259}" presName="parTx" presStyleLbl="revTx" presStyleIdx="2" presStyleCnt="4">
        <dgm:presLayoutVars>
          <dgm:chMax val="0"/>
          <dgm:chPref val="0"/>
        </dgm:presLayoutVars>
      </dgm:prSet>
      <dgm:spPr/>
    </dgm:pt>
    <dgm:pt modelId="{A9F4EB98-5432-4FE7-A86E-030A3E52B254}" type="pres">
      <dgm:prSet presAssocID="{8983910B-2FF6-4800-9CE4-461CF9B45259}" presName="desTx" presStyleLbl="revTx" presStyleIdx="3" presStyleCnt="4" custScaleX="149011" custLinFactNeighborX="-12137" custLinFactNeighborY="955">
        <dgm:presLayoutVars/>
      </dgm:prSet>
      <dgm:spPr/>
    </dgm:pt>
  </dgm:ptLst>
  <dgm:cxnLst>
    <dgm:cxn modelId="{D33B5A13-B1C2-4796-BB4C-839F80323F99}" srcId="{1FA20076-716A-420F-BF1C-06714FD471FE}" destId="{44D8CBD4-3757-4AA2-8EE0-AE2823B57396}" srcOrd="1" destOrd="0" parTransId="{4A188409-FD35-4378-84F8-96FD66C7870A}" sibTransId="{AE28E3CC-CD8D-4EDD-9DCB-F2C16D0D14FA}"/>
    <dgm:cxn modelId="{E5D8481F-2367-45C3-B0CE-74716165CFCF}" type="presOf" srcId="{99EFF7C5-8078-46F3-81A5-C43A6E76E697}" destId="{A9F4EB98-5432-4FE7-A86E-030A3E52B254}" srcOrd="0" destOrd="6" presId="urn:microsoft.com/office/officeart/2018/2/layout/IconVerticalSolidList"/>
    <dgm:cxn modelId="{BFBBAA2F-F5E4-43E4-8AED-C5F7F50068E1}" srcId="{8983910B-2FF6-4800-9CE4-461CF9B45259}" destId="{E7108550-F707-49DC-8F66-989FA52D5C11}" srcOrd="5" destOrd="0" parTransId="{2F3F867F-26E2-4FA2-8BE9-C7C6059C8689}" sibTransId="{81D8932A-99DE-4DCC-990D-21EF0F36232A}"/>
    <dgm:cxn modelId="{1AE2C738-1A93-4976-880F-5F2FA7A3F947}" type="presOf" srcId="{268246BA-4811-433D-BD9C-962B26EBB3EC}" destId="{A9F4EB98-5432-4FE7-A86E-030A3E52B254}" srcOrd="0" destOrd="2" presId="urn:microsoft.com/office/officeart/2018/2/layout/IconVerticalSolidList"/>
    <dgm:cxn modelId="{D8AC295D-8426-4095-94CE-725C836451CE}" type="presOf" srcId="{8983910B-2FF6-4800-9CE4-461CF9B45259}" destId="{1D9BBC05-66E2-451E-8EE7-D123CA3CC504}" srcOrd="0" destOrd="0" presId="urn:microsoft.com/office/officeart/2018/2/layout/IconVerticalSolidList"/>
    <dgm:cxn modelId="{FFBDE55E-8548-4012-83C0-6CD464C62E85}" srcId="{8983910B-2FF6-4800-9CE4-461CF9B45259}" destId="{91AFE72B-108E-464E-A670-CA5912A11F25}" srcOrd="4" destOrd="0" parTransId="{06A1EE83-3C57-4D14-AEF7-E7054B17962A}" sibTransId="{80C74039-56AD-45EF-9553-4FCE0E5E8A16}"/>
    <dgm:cxn modelId="{F3B7D17A-6F76-472C-A723-41EA88503620}" type="presOf" srcId="{1FA20076-716A-420F-BF1C-06714FD471FE}" destId="{EFBD983D-2240-4BF3-8B32-A4FAFC2D60B8}" srcOrd="0" destOrd="0" presId="urn:microsoft.com/office/officeart/2018/2/layout/IconVerticalSolidList"/>
    <dgm:cxn modelId="{6EFF3481-F961-42A5-A5D6-AD7AA5624360}" srcId="{8983910B-2FF6-4800-9CE4-461CF9B45259}" destId="{8033B95A-C7DD-4D03-B7E8-EFACA9B2A025}" srcOrd="0" destOrd="0" parTransId="{C79E9595-4D9B-43A8-9D4E-BD620EE238CE}" sibTransId="{A0874611-0018-41CD-9046-0E21D05B58BF}"/>
    <dgm:cxn modelId="{BF160C87-78BD-4DFF-B98D-D6F43F061A7D}" type="presOf" srcId="{45265EE9-5C62-4560-A8FF-7DC34F9330AD}" destId="{7CB8E330-C121-4220-B2F4-03FA76327ADB}" srcOrd="0" destOrd="0" presId="urn:microsoft.com/office/officeart/2018/2/layout/IconVerticalSolidList"/>
    <dgm:cxn modelId="{696B7E8F-CB0E-4F92-9426-38CE7C1181C1}" srcId="{8983910B-2FF6-4800-9CE4-461CF9B45259}" destId="{DF1079FD-4037-45F2-890C-AFD2DA6F5F7A}" srcOrd="3" destOrd="0" parTransId="{F88AFCDF-CDD3-41AF-9F6F-8C0EE3A3B6FB}" sibTransId="{FFA8A925-682F-45C5-BECB-1289EF759095}"/>
    <dgm:cxn modelId="{7A6CFB9B-93C9-4EEC-82A3-8A934C938DE0}" type="presOf" srcId="{91AFE72B-108E-464E-A670-CA5912A11F25}" destId="{A9F4EB98-5432-4FE7-A86E-030A3E52B254}" srcOrd="0" destOrd="4" presId="urn:microsoft.com/office/officeart/2018/2/layout/IconVerticalSolidList"/>
    <dgm:cxn modelId="{00DA98A8-083C-43A7-87E9-595D86EA2EDC}" srcId="{8983910B-2FF6-4800-9CE4-461CF9B45259}" destId="{268246BA-4811-433D-BD9C-962B26EBB3EC}" srcOrd="2" destOrd="0" parTransId="{57821F4C-A0EE-4175-AE9B-E2D63C52410E}" sibTransId="{6C703F2E-B52E-4562-BDC6-3EE56DB562EC}"/>
    <dgm:cxn modelId="{A40EA5A9-CE63-4145-9458-5FBFBE2CEC94}" type="presOf" srcId="{8033B95A-C7DD-4D03-B7E8-EFACA9B2A025}" destId="{A9F4EB98-5432-4FE7-A86E-030A3E52B254}" srcOrd="0" destOrd="0" presId="urn:microsoft.com/office/officeart/2018/2/layout/IconVerticalSolidList"/>
    <dgm:cxn modelId="{436E12AD-0238-4D95-9672-E7B215A97917}" srcId="{1FA20076-716A-420F-BF1C-06714FD471FE}" destId="{8983910B-2FF6-4800-9CE4-461CF9B45259}" srcOrd="2" destOrd="0" parTransId="{FC3B1976-99AF-4DED-92FE-7B8028944ADD}" sibTransId="{ABA9D4B6-C746-456D-A476-3E4B5127A6CA}"/>
    <dgm:cxn modelId="{D15A57B8-ED64-48E5-8BDD-8034966BB3C7}" type="presOf" srcId="{DF1079FD-4037-45F2-890C-AFD2DA6F5F7A}" destId="{A9F4EB98-5432-4FE7-A86E-030A3E52B254}" srcOrd="0" destOrd="3" presId="urn:microsoft.com/office/officeart/2018/2/layout/IconVerticalSolidList"/>
    <dgm:cxn modelId="{5DC94FBC-27A0-49D6-B70D-7F2A3D3F6359}" type="presOf" srcId="{E7108550-F707-49DC-8F66-989FA52D5C11}" destId="{A9F4EB98-5432-4FE7-A86E-030A3E52B254}" srcOrd="0" destOrd="5" presId="urn:microsoft.com/office/officeart/2018/2/layout/IconVerticalSolidList"/>
    <dgm:cxn modelId="{805DCFCD-1223-44AF-8B5E-D1B297831758}" type="presOf" srcId="{44D8CBD4-3757-4AA2-8EE0-AE2823B57396}" destId="{E83435AB-7640-4D92-BF90-DE2039213BB7}" srcOrd="0" destOrd="0" presId="urn:microsoft.com/office/officeart/2018/2/layout/IconVerticalSolidList"/>
    <dgm:cxn modelId="{96A884D5-2F9B-4DB8-BA40-E91380B30069}" srcId="{1FA20076-716A-420F-BF1C-06714FD471FE}" destId="{45265EE9-5C62-4560-A8FF-7DC34F9330AD}" srcOrd="0" destOrd="0" parTransId="{75DD1D84-5595-416C-A2D4-166869C81289}" sibTransId="{A7A580B5-8194-40E8-97AA-35C32498A1AF}"/>
    <dgm:cxn modelId="{94BCD8D9-4540-4A9D-B6B9-A161BC68F9DF}" srcId="{8983910B-2FF6-4800-9CE4-461CF9B45259}" destId="{99EFF7C5-8078-46F3-81A5-C43A6E76E697}" srcOrd="6" destOrd="0" parTransId="{58E68CDD-F533-48C9-A7D8-8EA954403A12}" sibTransId="{5B39D4B5-1235-4B1E-BB74-5E4FE606A38E}"/>
    <dgm:cxn modelId="{B10DFCDD-7C13-4118-B56A-0AEA9E5F63F3}" type="presOf" srcId="{088A4137-872E-408A-A841-E57C67BF1974}" destId="{A9F4EB98-5432-4FE7-A86E-030A3E52B254}" srcOrd="0" destOrd="1" presId="urn:microsoft.com/office/officeart/2018/2/layout/IconVerticalSolidList"/>
    <dgm:cxn modelId="{7A7940EE-4050-41E0-816F-A72EC9665BBD}" srcId="{8983910B-2FF6-4800-9CE4-461CF9B45259}" destId="{088A4137-872E-408A-A841-E57C67BF1974}" srcOrd="1" destOrd="0" parTransId="{EB52A61F-B9DA-4596-9E42-4A46504AB223}" sibTransId="{02FBF520-CECD-4B5F-868D-F4949E360A1B}"/>
    <dgm:cxn modelId="{ED001D2B-4389-4F9B-81C7-FA0D45EB9C9F}" type="presParOf" srcId="{EFBD983D-2240-4BF3-8B32-A4FAFC2D60B8}" destId="{9FDB98C4-F13C-4059-A2A6-B9FE72A6C83C}" srcOrd="0" destOrd="0" presId="urn:microsoft.com/office/officeart/2018/2/layout/IconVerticalSolidList"/>
    <dgm:cxn modelId="{CB8B75A1-1459-4A6C-8CB3-60C5EBA87B00}" type="presParOf" srcId="{9FDB98C4-F13C-4059-A2A6-B9FE72A6C83C}" destId="{06A1BD8D-2162-4083-83A4-7138C8767C30}" srcOrd="0" destOrd="0" presId="urn:microsoft.com/office/officeart/2018/2/layout/IconVerticalSolidList"/>
    <dgm:cxn modelId="{58D9AF58-C6FA-4AB2-843B-A6F2BF9A52E3}" type="presParOf" srcId="{9FDB98C4-F13C-4059-A2A6-B9FE72A6C83C}" destId="{26B3E283-D76E-4D09-8CD0-170AADED16BA}" srcOrd="1" destOrd="0" presId="urn:microsoft.com/office/officeart/2018/2/layout/IconVerticalSolidList"/>
    <dgm:cxn modelId="{A8B81024-ACFD-43CC-8DDD-C257758F3C7C}" type="presParOf" srcId="{9FDB98C4-F13C-4059-A2A6-B9FE72A6C83C}" destId="{56A090A0-AB9B-49CF-88F4-CA7B7337D15B}" srcOrd="2" destOrd="0" presId="urn:microsoft.com/office/officeart/2018/2/layout/IconVerticalSolidList"/>
    <dgm:cxn modelId="{7C7704E8-C5DE-4888-8DAF-2938DF706F10}" type="presParOf" srcId="{9FDB98C4-F13C-4059-A2A6-B9FE72A6C83C}" destId="{7CB8E330-C121-4220-B2F4-03FA76327ADB}" srcOrd="3" destOrd="0" presId="urn:microsoft.com/office/officeart/2018/2/layout/IconVerticalSolidList"/>
    <dgm:cxn modelId="{10D98EC3-D150-4304-AC44-7807C9E23F07}" type="presParOf" srcId="{EFBD983D-2240-4BF3-8B32-A4FAFC2D60B8}" destId="{FFA77D27-5622-4A07-ADF1-C42B87AD60D1}" srcOrd="1" destOrd="0" presId="urn:microsoft.com/office/officeart/2018/2/layout/IconVerticalSolidList"/>
    <dgm:cxn modelId="{9A4355B8-670D-4500-B228-75D39C625AE9}" type="presParOf" srcId="{EFBD983D-2240-4BF3-8B32-A4FAFC2D60B8}" destId="{20BDC0DA-D8C3-476F-877A-781D3D98AD07}" srcOrd="2" destOrd="0" presId="urn:microsoft.com/office/officeart/2018/2/layout/IconVerticalSolidList"/>
    <dgm:cxn modelId="{2416DF89-E8D3-4342-B383-A0EE154F448E}" type="presParOf" srcId="{20BDC0DA-D8C3-476F-877A-781D3D98AD07}" destId="{967BA08C-2FED-4F7B-9107-820209A035D1}" srcOrd="0" destOrd="0" presId="urn:microsoft.com/office/officeart/2018/2/layout/IconVerticalSolidList"/>
    <dgm:cxn modelId="{B6C5A167-98FF-4618-9030-327FD9EE0DF5}" type="presParOf" srcId="{20BDC0DA-D8C3-476F-877A-781D3D98AD07}" destId="{91B9C731-20D8-4B5F-AEBC-9CB0B21489A7}" srcOrd="1" destOrd="0" presId="urn:microsoft.com/office/officeart/2018/2/layout/IconVerticalSolidList"/>
    <dgm:cxn modelId="{D1819BEF-8635-4362-A3E2-661325D33CC5}" type="presParOf" srcId="{20BDC0DA-D8C3-476F-877A-781D3D98AD07}" destId="{EF6CEEFA-BAC7-45A5-B01E-6BEE078B606A}" srcOrd="2" destOrd="0" presId="urn:microsoft.com/office/officeart/2018/2/layout/IconVerticalSolidList"/>
    <dgm:cxn modelId="{DEAAF586-FFE1-49E4-8386-8E232365F2CA}" type="presParOf" srcId="{20BDC0DA-D8C3-476F-877A-781D3D98AD07}" destId="{E83435AB-7640-4D92-BF90-DE2039213BB7}" srcOrd="3" destOrd="0" presId="urn:microsoft.com/office/officeart/2018/2/layout/IconVerticalSolidList"/>
    <dgm:cxn modelId="{F488C150-E2B7-4164-B11C-5123398E63EB}" type="presParOf" srcId="{EFBD983D-2240-4BF3-8B32-A4FAFC2D60B8}" destId="{18F42DCA-635E-4684-9DD9-4C8D7D39AC87}" srcOrd="3" destOrd="0" presId="urn:microsoft.com/office/officeart/2018/2/layout/IconVerticalSolidList"/>
    <dgm:cxn modelId="{073351F7-817F-4F05-BA63-24F783E894CE}" type="presParOf" srcId="{EFBD983D-2240-4BF3-8B32-A4FAFC2D60B8}" destId="{6A6C76FC-9DE8-4433-A5A5-936D584052D9}" srcOrd="4" destOrd="0" presId="urn:microsoft.com/office/officeart/2018/2/layout/IconVerticalSolidList"/>
    <dgm:cxn modelId="{947DB4A3-77D9-4E60-AE64-CF87C8EF05F6}" type="presParOf" srcId="{6A6C76FC-9DE8-4433-A5A5-936D584052D9}" destId="{72DE40AA-9015-4647-8A22-03A28035A467}" srcOrd="0" destOrd="0" presId="urn:microsoft.com/office/officeart/2018/2/layout/IconVerticalSolidList"/>
    <dgm:cxn modelId="{3ADA7826-962C-4AE3-833A-0F7A1FAC1205}" type="presParOf" srcId="{6A6C76FC-9DE8-4433-A5A5-936D584052D9}" destId="{609FDF72-8DD5-4681-AA74-E82BA8202529}" srcOrd="1" destOrd="0" presId="urn:microsoft.com/office/officeart/2018/2/layout/IconVerticalSolidList"/>
    <dgm:cxn modelId="{FB1BC1FF-CF75-4642-AA58-1F945CDC3631}" type="presParOf" srcId="{6A6C76FC-9DE8-4433-A5A5-936D584052D9}" destId="{1638D5EB-1CD0-44D4-89EC-C0EBA966688C}" srcOrd="2" destOrd="0" presId="urn:microsoft.com/office/officeart/2018/2/layout/IconVerticalSolidList"/>
    <dgm:cxn modelId="{E34AE282-9ED7-4654-B8DC-C69E62EF17C4}" type="presParOf" srcId="{6A6C76FC-9DE8-4433-A5A5-936D584052D9}" destId="{1D9BBC05-66E2-451E-8EE7-D123CA3CC504}" srcOrd="3" destOrd="0" presId="urn:microsoft.com/office/officeart/2018/2/layout/IconVerticalSolidList"/>
    <dgm:cxn modelId="{B3E8F67D-CA33-4380-A396-32FA27DD4801}" type="presParOf" srcId="{6A6C76FC-9DE8-4433-A5A5-936D584052D9}" destId="{A9F4EB98-5432-4FE7-A86E-030A3E52B2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1BD8D-2162-4083-83A4-7138C8767C30}">
      <dsp:nvSpPr>
        <dsp:cNvPr id="0" name=""/>
        <dsp:cNvSpPr/>
      </dsp:nvSpPr>
      <dsp:spPr>
        <a:xfrm>
          <a:off x="-199377" y="9329"/>
          <a:ext cx="6513603" cy="16762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3E283-D76E-4D09-8CD0-170AADED16BA}">
      <dsp:nvSpPr>
        <dsp:cNvPr id="0" name=""/>
        <dsp:cNvSpPr/>
      </dsp:nvSpPr>
      <dsp:spPr>
        <a:xfrm>
          <a:off x="307678" y="386478"/>
          <a:ext cx="921920" cy="921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8E330-C121-4220-B2F4-03FA76327ADB}">
      <dsp:nvSpPr>
        <dsp:cNvPr id="0" name=""/>
        <dsp:cNvSpPr/>
      </dsp:nvSpPr>
      <dsp:spPr>
        <a:xfrm>
          <a:off x="1736655" y="9329"/>
          <a:ext cx="4573783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The data we use: </a:t>
          </a:r>
          <a:r>
            <a:rPr lang="en-US" sz="1700" kern="1200">
              <a:hlinkClick xmlns:r="http://schemas.openxmlformats.org/officeDocument/2006/relationships" r:id="rId3"/>
            </a:rPr>
            <a:t>https://www.kaggle.com/c/home-credit-default-risk/data</a:t>
          </a:r>
          <a:endParaRPr lang="en-US" sz="1700" kern="1200"/>
        </a:p>
      </dsp:txBody>
      <dsp:txXfrm>
        <a:off x="1736655" y="9329"/>
        <a:ext cx="4573783" cy="1676219"/>
      </dsp:txXfrm>
    </dsp:sp>
    <dsp:sp modelId="{967BA08C-2FED-4F7B-9107-820209A035D1}">
      <dsp:nvSpPr>
        <dsp:cNvPr id="0" name=""/>
        <dsp:cNvSpPr/>
      </dsp:nvSpPr>
      <dsp:spPr>
        <a:xfrm>
          <a:off x="-199377" y="2104603"/>
          <a:ext cx="6513603" cy="16762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9C731-20D8-4B5F-AEBC-9CB0B21489A7}">
      <dsp:nvSpPr>
        <dsp:cNvPr id="0" name=""/>
        <dsp:cNvSpPr/>
      </dsp:nvSpPr>
      <dsp:spPr>
        <a:xfrm>
          <a:off x="307678" y="2481752"/>
          <a:ext cx="921920" cy="92192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435AB-7640-4D92-BF90-DE2039213BB7}">
      <dsp:nvSpPr>
        <dsp:cNvPr id="0" name=""/>
        <dsp:cNvSpPr/>
      </dsp:nvSpPr>
      <dsp:spPr>
        <a:xfrm>
          <a:off x="1736655" y="2104603"/>
          <a:ext cx="4573783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 err="1"/>
            <a:t>This</a:t>
          </a:r>
          <a:r>
            <a:rPr lang="tr-TR" sz="1700" kern="1200" dirty="0"/>
            <a:t> data is </a:t>
          </a:r>
          <a:r>
            <a:rPr lang="tr-TR" sz="1700" kern="1200" dirty="0" err="1"/>
            <a:t>provided</a:t>
          </a:r>
          <a:r>
            <a:rPr lang="tr-TR" sz="1700" kern="1200" dirty="0"/>
            <a:t> </a:t>
          </a:r>
          <a:r>
            <a:rPr lang="tr-TR" sz="1700" kern="1200" dirty="0" err="1"/>
            <a:t>by</a:t>
          </a:r>
          <a:r>
            <a:rPr lang="tr-TR" sz="1700" kern="1200" dirty="0"/>
            <a:t> </a:t>
          </a:r>
          <a:r>
            <a:rPr lang="tr-TR" sz="1700" i="1" kern="1200" dirty="0"/>
            <a:t>Home </a:t>
          </a:r>
          <a:r>
            <a:rPr lang="tr-TR" sz="1700" i="1" kern="1200" dirty="0" err="1"/>
            <a:t>Credit</a:t>
          </a:r>
          <a:r>
            <a:rPr lang="tr-TR" sz="1700" kern="1200" dirty="0"/>
            <a:t> on </a:t>
          </a:r>
          <a:r>
            <a:rPr lang="tr-TR" sz="1700" kern="1200" dirty="0" err="1"/>
            <a:t>Kaggle</a:t>
          </a:r>
          <a:r>
            <a:rPr lang="tr-TR" sz="1700" kern="1200" dirty="0"/>
            <a:t>. </a:t>
          </a:r>
          <a:r>
            <a:rPr lang="tr-TR" sz="1700" b="1" kern="1200" dirty="0" err="1"/>
            <a:t>Our</a:t>
          </a:r>
          <a:r>
            <a:rPr lang="tr-TR" sz="1700" kern="1200" dirty="0"/>
            <a:t> </a:t>
          </a:r>
          <a:r>
            <a:rPr lang="tr-TR" sz="1700" b="1" kern="1200" dirty="0" err="1"/>
            <a:t>objective</a:t>
          </a:r>
          <a:r>
            <a:rPr lang="tr-TR" sz="1700" kern="1200" dirty="0"/>
            <a:t> is </a:t>
          </a:r>
          <a:r>
            <a:rPr lang="tr-TR" sz="1700" kern="1200" dirty="0" err="1"/>
            <a:t>to</a:t>
          </a:r>
          <a:r>
            <a:rPr lang="tr-TR" sz="1700" kern="1200" dirty="0"/>
            <a:t> </a:t>
          </a:r>
          <a:r>
            <a:rPr lang="tr-TR" sz="1700" kern="1200" dirty="0" err="1"/>
            <a:t>forecast</a:t>
          </a:r>
          <a:r>
            <a:rPr lang="tr-TR" sz="1700" kern="1200" dirty="0"/>
            <a:t> </a:t>
          </a:r>
          <a:r>
            <a:rPr lang="tr-TR" sz="1700" kern="1200" dirty="0" err="1"/>
            <a:t>whether</a:t>
          </a:r>
          <a:r>
            <a:rPr lang="tr-TR" sz="1700" kern="1200" dirty="0"/>
            <a:t> an </a:t>
          </a:r>
          <a:r>
            <a:rPr lang="tr-TR" sz="1700" kern="1200" dirty="0" err="1"/>
            <a:t>applicant</a:t>
          </a:r>
          <a:r>
            <a:rPr lang="tr-TR" sz="1700" kern="1200" dirty="0"/>
            <a:t> </a:t>
          </a:r>
          <a:r>
            <a:rPr lang="tr-TR" sz="1700" kern="1200" dirty="0" err="1"/>
            <a:t>will</a:t>
          </a:r>
          <a:r>
            <a:rPr lang="tr-TR" sz="1700" kern="1200" dirty="0"/>
            <a:t> be </a:t>
          </a:r>
          <a:r>
            <a:rPr lang="tr-TR" sz="1700" kern="1200" dirty="0" err="1"/>
            <a:t>able</a:t>
          </a:r>
          <a:r>
            <a:rPr lang="tr-TR" sz="1700" kern="1200" dirty="0"/>
            <a:t> </a:t>
          </a:r>
          <a:r>
            <a:rPr lang="tr-TR" sz="1700" kern="1200" dirty="0" err="1"/>
            <a:t>to</a:t>
          </a:r>
          <a:r>
            <a:rPr lang="tr-TR" sz="1700" kern="1200" dirty="0"/>
            <a:t> </a:t>
          </a:r>
          <a:r>
            <a:rPr lang="tr-TR" sz="1700" kern="1200" dirty="0" err="1"/>
            <a:t>make</a:t>
          </a:r>
          <a:r>
            <a:rPr lang="tr-TR" sz="1700" kern="1200" dirty="0"/>
            <a:t> his/her </a:t>
          </a:r>
          <a:r>
            <a:rPr lang="tr-TR" sz="1700" kern="1200" dirty="0" err="1"/>
            <a:t>payments</a:t>
          </a:r>
          <a:r>
            <a:rPr lang="tr-TR" sz="1700" kern="1200" dirty="0"/>
            <a:t> </a:t>
          </a:r>
          <a:r>
            <a:rPr lang="tr-TR" sz="1700" kern="1200" dirty="0" err="1"/>
            <a:t>based</a:t>
          </a:r>
          <a:r>
            <a:rPr lang="tr-TR" sz="1700" kern="1200" dirty="0"/>
            <a:t> on </a:t>
          </a:r>
          <a:r>
            <a:rPr lang="tr-TR" sz="1700" kern="1200" dirty="0" err="1"/>
            <a:t>historical</a:t>
          </a:r>
          <a:r>
            <a:rPr lang="tr-TR" sz="1700" kern="1200" dirty="0"/>
            <a:t> </a:t>
          </a:r>
          <a:r>
            <a:rPr lang="tr-TR" sz="1700" kern="1200" dirty="0" err="1"/>
            <a:t>loan</a:t>
          </a:r>
          <a:r>
            <a:rPr lang="tr-TR" sz="1700" kern="1200" dirty="0"/>
            <a:t> </a:t>
          </a:r>
          <a:r>
            <a:rPr lang="tr-TR" sz="1700" kern="1200" dirty="0" err="1"/>
            <a:t>application</a:t>
          </a:r>
          <a:r>
            <a:rPr lang="tr-TR" sz="1700" kern="1200" dirty="0"/>
            <a:t> data.</a:t>
          </a:r>
          <a:endParaRPr lang="en-US" sz="1700" kern="1200" dirty="0"/>
        </a:p>
      </dsp:txBody>
      <dsp:txXfrm>
        <a:off x="1736655" y="2104603"/>
        <a:ext cx="4573783" cy="1676219"/>
      </dsp:txXfrm>
    </dsp:sp>
    <dsp:sp modelId="{72DE40AA-9015-4647-8A22-03A28035A467}">
      <dsp:nvSpPr>
        <dsp:cNvPr id="0" name=""/>
        <dsp:cNvSpPr/>
      </dsp:nvSpPr>
      <dsp:spPr>
        <a:xfrm>
          <a:off x="-199377" y="4199877"/>
          <a:ext cx="6513603" cy="16762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FDF72-8DD5-4681-AA74-E82BA8202529}">
      <dsp:nvSpPr>
        <dsp:cNvPr id="0" name=""/>
        <dsp:cNvSpPr/>
      </dsp:nvSpPr>
      <dsp:spPr>
        <a:xfrm>
          <a:off x="307678" y="4577026"/>
          <a:ext cx="921920" cy="9219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BBC05-66E2-451E-8EE7-D123CA3CC504}">
      <dsp:nvSpPr>
        <dsp:cNvPr id="0" name=""/>
        <dsp:cNvSpPr/>
      </dsp:nvSpPr>
      <dsp:spPr>
        <a:xfrm>
          <a:off x="1736655" y="4199877"/>
          <a:ext cx="2931121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 err="1"/>
            <a:t>Sources</a:t>
          </a:r>
          <a:r>
            <a:rPr lang="tr-TR" sz="1700" kern="1200" dirty="0"/>
            <a:t> of data:</a:t>
          </a:r>
          <a:endParaRPr lang="en-US" sz="1700" kern="1200" dirty="0"/>
        </a:p>
      </dsp:txBody>
      <dsp:txXfrm>
        <a:off x="1736655" y="4199877"/>
        <a:ext cx="2931121" cy="1676219"/>
      </dsp:txXfrm>
    </dsp:sp>
    <dsp:sp modelId="{A9F4EB98-5432-4FE7-A86E-030A3E52B254}">
      <dsp:nvSpPr>
        <dsp:cNvPr id="0" name=""/>
        <dsp:cNvSpPr/>
      </dsp:nvSpPr>
      <dsp:spPr>
        <a:xfrm>
          <a:off x="4065864" y="4209206"/>
          <a:ext cx="2447747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application_train</a:t>
          </a:r>
          <a:r>
            <a:rPr lang="tr-TR" sz="1100" kern="1200" dirty="0"/>
            <a:t>/</a:t>
          </a:r>
          <a:r>
            <a:rPr lang="tr-TR" sz="1100" kern="1200" dirty="0" err="1"/>
            <a:t>application_test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bureau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bureau_balance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previous_application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POS_CASH_BALANCE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credit_card_balance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installments_payment</a:t>
          </a:r>
          <a:endParaRPr lang="en-US" sz="1100" kern="1200"/>
        </a:p>
      </dsp:txBody>
      <dsp:txXfrm>
        <a:off x="4065864" y="4209206"/>
        <a:ext cx="2447747" cy="1676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A3FDE3-497E-4B82-BDFD-08E3CB4C9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9ACE7B9-ED99-49C4-82C2-A6B026BD1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B64632-4FFB-489B-A21D-7434FD6A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66021A7-E279-451F-9E8C-085D125C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643D466-3A95-4569-9CDE-0DDC4748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472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2A3FC2-B1BE-4D37-9A76-4BDB3988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3984990-9560-4938-939A-D2983FDB5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C8AC20-EB76-47BC-B76D-DD2C0102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6BE5A8-4314-4CBF-A77B-79154F1D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801DFBA-87C9-438F-BC23-C79F371D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707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42D92CF-F1B4-4C27-84BA-5AC3068B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B00B07-D92E-4F1B-9E67-C198101C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0789FC-37B2-4DFE-B469-DB0458C6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0186E1-8E32-4A79-9F41-607954B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DFFDCD-7F40-438E-A1F0-0CD95523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98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4097C4-EAF3-491D-B5F5-0F5875A7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E719AB-D1D8-403D-A8C4-25C51EEF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88E9B7-B438-440D-B7CF-C234CDB2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7D25073-C491-4407-90EF-12DA8AC1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A760B4-CDE4-4AF0-AB60-49067F5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27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C085BA-3F2E-4118-85B7-8C0102C4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9F50F58-905A-4261-88CE-5B24A6F40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8A3821-4E19-465A-9D5B-CD4FA88E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3AE386-FF71-4448-ABC5-2B3570E8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764A14-7748-496D-AA91-A4C9CAC8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04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FF7F29-0372-47D9-A369-5970D604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CAB882-EA4A-4BF7-9B64-70FC822BA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702C8AE-58D6-4743-BAF6-C03345CF4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0A1009-933D-4D8C-8077-DEE2E559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5BDF6C5-B107-46C9-BDB0-798D4C2E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DC1584B-38DE-41D5-8184-8A8C00D8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110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FB4E50-6156-4C9D-90F0-EC5C0660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3517B1F-101E-4CAA-950F-DD1BF72D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D458ECA-5819-4ECE-A942-F49A41A66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213DB36-57B1-4A1E-AF4E-7431FA398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479C187-DE1E-4468-A8D4-7BA29F63B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15CCCFC-5FAA-4A69-B7CD-F08AC106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3079397-14FC-4839-8D16-E7947CC4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131785C-A1F3-43CD-86F8-7D4269C0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717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8C636-5C68-46B7-B4D5-68ABB4E4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1B3E100-EAC2-4A2C-8736-CB4DAB60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5D6FF1F-352A-4F10-81FD-7B136C3B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7789826-B710-4D4E-8A68-49DA7150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23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50D7562-8AC8-4179-AE55-76830192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63C0103-8070-4ADD-A275-E2B5DD50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82EF587-E59E-4D1E-A613-74EF3ADC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125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AC9880-DF7B-4D63-8E57-215221BA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5B8004-D238-41A8-853F-729EC60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E4FB876-A573-441E-98AC-29F579158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8CE9BA-D621-42FD-91A0-90E45DA0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826F85A-CE61-4E6D-B57C-6A967A00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A0B1F93-F6B7-459B-8C61-297ED306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102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44AF79-F916-44F9-8D0F-A3941FDB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F2305C2-B864-4CD9-B509-C9799884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B7F2C2C-7D4D-4283-9C50-858B88F53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F2E9EA0-B986-4CE7-B5F9-FAAB7B37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C0EA4E-427D-4AF8-9DA1-171C90D9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53B8440-B1BC-41F5-9C74-D7FAAADD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77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6599FB1-600F-4F46-8BCC-BB312F6B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15A004-30AA-4E45-88FA-B4B876F77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40D9998-B130-4BE1-8ABE-6BC5E239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2862-356C-4569-B73D-5318BB946A3D}" type="datetimeFigureOut">
              <a:rPr lang="tr-TR" smtClean="0"/>
              <a:t>21.07.2019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BE2B545-D306-4FAE-9626-79871E16A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5CEFE5-593B-45CE-A536-12D58B19B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8330E-C223-4FF8-AEF7-9914C97E74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878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9CBC5-1805-433B-A809-EBE726B6B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A341EFC-7DFB-4E54-AF51-65C7BF783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Data Exploration Report</a:t>
            </a: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F0CBDE02-A688-46E8-999C-F16B73D6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516" y="3417573"/>
            <a:ext cx="4890546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The source of data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Feature list and their descriptions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Statistical exploration of features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ML method</a:t>
            </a:r>
            <a:r>
              <a:rPr lang="tr-TR" dirty="0"/>
              <a:t>s</a:t>
            </a:r>
            <a:endParaRPr lang="en-US" dirty="0"/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3DDB83D0-13C3-4A67-B205-791D60B54885}"/>
              </a:ext>
            </a:extLst>
          </p:cNvPr>
          <p:cNvSpPr/>
          <p:nvPr/>
        </p:nvSpPr>
        <p:spPr>
          <a:xfrm>
            <a:off x="9998032" y="5227983"/>
            <a:ext cx="2167444" cy="16035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2">
                    <a:lumMod val="50000"/>
                  </a:schemeClr>
                </a:solidFill>
              </a:rPr>
              <a:t>Berk </a:t>
            </a:r>
            <a:r>
              <a:rPr lang="tr-TR" dirty="0" err="1">
                <a:solidFill>
                  <a:schemeClr val="tx2">
                    <a:lumMod val="50000"/>
                  </a:schemeClr>
                </a:solidFill>
              </a:rPr>
              <a:t>Filcan</a:t>
            </a:r>
            <a:endParaRPr lang="tr-T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tr-TR" dirty="0">
                <a:solidFill>
                  <a:schemeClr val="tx2">
                    <a:lumMod val="50000"/>
                  </a:schemeClr>
                </a:solidFill>
              </a:rPr>
              <a:t>Mehmet Akif Güçlü</a:t>
            </a:r>
          </a:p>
          <a:p>
            <a:pPr algn="ctr"/>
            <a:r>
              <a:rPr lang="tr-TR" dirty="0">
                <a:solidFill>
                  <a:schemeClr val="tx2">
                    <a:lumMod val="50000"/>
                  </a:schemeClr>
                </a:solidFill>
              </a:rPr>
              <a:t>Nihal </a:t>
            </a:r>
            <a:r>
              <a:rPr lang="tr-TR" dirty="0" err="1">
                <a:solidFill>
                  <a:schemeClr val="tx2">
                    <a:lumMod val="50000"/>
                  </a:schemeClr>
                </a:solidFill>
              </a:rPr>
              <a:t>Temüge</a:t>
            </a:r>
            <a:endParaRPr lang="tr-T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tr-TR" dirty="0">
                <a:solidFill>
                  <a:schemeClr val="tx2">
                    <a:lumMod val="50000"/>
                  </a:schemeClr>
                </a:solidFill>
              </a:rPr>
              <a:t>Beyza Yakıcı</a:t>
            </a:r>
          </a:p>
          <a:p>
            <a:pPr algn="ctr"/>
            <a:r>
              <a:rPr lang="tr-TR" dirty="0">
                <a:solidFill>
                  <a:schemeClr val="tx2">
                    <a:lumMod val="50000"/>
                  </a:schemeClr>
                </a:solidFill>
              </a:rPr>
              <a:t>Büşra Yavuz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A68F00C-96F6-4CF1-8286-F4C570A34A98}"/>
              </a:ext>
            </a:extLst>
          </p:cNvPr>
          <p:cNvSpPr txBox="1"/>
          <p:nvPr/>
        </p:nvSpPr>
        <p:spPr>
          <a:xfrm>
            <a:off x="3508023" y="254950"/>
            <a:ext cx="5018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HOME CREDIT DEFAULT RISK</a:t>
            </a:r>
          </a:p>
        </p:txBody>
      </p:sp>
    </p:spTree>
    <p:extLst>
      <p:ext uri="{BB962C8B-B14F-4D97-AF65-F5344CB8AC3E}">
        <p14:creationId xmlns:p14="http://schemas.microsoft.com/office/powerpoint/2010/main" val="51919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05A1-1EB6-8D4D-8F70-1AAB7F9A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" sz="3400"/>
              <a:t>How are we going to employ?</a:t>
            </a:r>
            <a:br>
              <a:rPr lang="en" sz="3400"/>
            </a:br>
            <a:r>
              <a:rPr lang="en" sz="3400">
                <a:latin typeface="Nunito"/>
              </a:rPr>
              <a:t>RANDOM FOREST</a:t>
            </a:r>
            <a:endParaRPr lang="tr-TR" sz="3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6D16-1D22-9640-AC42-84D6C9DC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04" y="2589086"/>
            <a:ext cx="5009960" cy="275547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528E-DA51-1749-B6E2-7A2B392C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" sz="1700" dirty="0">
                <a:latin typeface="Nunito"/>
              </a:rPr>
              <a:t>Random forest is a type of supervised machine learning algorithm based on ensemble learning in which you join different types of algorithms or same algorithm multiple times to form a more powerful prediction model.</a:t>
            </a:r>
          </a:p>
          <a:p>
            <a:r>
              <a:rPr lang="en" sz="1700" dirty="0">
                <a:latin typeface="Nunito"/>
              </a:rPr>
              <a:t>The random forest algorithm combines multiple algorithm of the same type i.e. multiple decision </a:t>
            </a:r>
            <a:r>
              <a:rPr lang="en" sz="1700" i="1" dirty="0">
                <a:latin typeface="Nunito"/>
              </a:rPr>
              <a:t>trees</a:t>
            </a:r>
            <a:r>
              <a:rPr lang="en" sz="1700" dirty="0">
                <a:latin typeface="Nunito"/>
              </a:rPr>
              <a:t>, resulting in a </a:t>
            </a:r>
            <a:r>
              <a:rPr lang="en" sz="1700" i="1" dirty="0">
                <a:latin typeface="Nunito"/>
              </a:rPr>
              <a:t>forest of trees</a:t>
            </a:r>
            <a:r>
              <a:rPr lang="en" sz="1700" dirty="0">
                <a:latin typeface="Nunito"/>
              </a:rPr>
              <a:t>, hence the name "Random Forest". </a:t>
            </a:r>
          </a:p>
          <a:p>
            <a:endParaRPr lang="en" sz="1700" dirty="0">
              <a:latin typeface="Nunito"/>
            </a:endParaRPr>
          </a:p>
          <a:p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277237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21F16B-FFE0-42A2-8AFA-AE4986B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The Source of Data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E21B6CB7-25EC-401C-9BD0-3C07E14A5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5687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39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900E51-E294-41CC-ACD5-99998D23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3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List and Their Descriptions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4DF0AAE-1450-40A4-BCE7-701C9484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3" y="491235"/>
            <a:ext cx="9152413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6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D84961-7B95-4FB1-9885-DB5517E7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0"/>
            <a:ext cx="10515600" cy="1325563"/>
          </a:xfrm>
        </p:spPr>
        <p:txBody>
          <a:bodyPr>
            <a:normAutofit/>
          </a:bodyPr>
          <a:lstStyle/>
          <a:p>
            <a:r>
              <a:rPr lang="tr-TR" sz="4800" b="1" dirty="0"/>
              <a:t>Statistical Exploration of </a:t>
            </a:r>
            <a:r>
              <a:rPr lang="tr-TR" sz="4800" b="1" dirty="0" err="1"/>
              <a:t>Features</a:t>
            </a:r>
            <a:endParaRPr lang="tr-TR" sz="4800" b="1" dirty="0"/>
          </a:p>
        </p:txBody>
      </p:sp>
      <p:pic>
        <p:nvPicPr>
          <p:cNvPr id="11" name="Resim 10" descr="nesne içeren bir resim&#10;&#10;Açıklama otomatik olarak oluşturuldu">
            <a:extLst>
              <a:ext uri="{FF2B5EF4-FFF2-40B4-BE49-F238E27FC236}">
                <a16:creationId xmlns:a16="http://schemas.microsoft.com/office/drawing/2014/main" id="{071B34E4-E49B-45DA-B9E5-703F6F27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4" y="1988751"/>
            <a:ext cx="1409700" cy="895350"/>
          </a:xfrm>
          <a:prstGeom prst="rect">
            <a:avLst/>
          </a:prstGeom>
        </p:spPr>
      </p:pic>
      <p:pic>
        <p:nvPicPr>
          <p:cNvPr id="12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5D76CDC-A1B5-4BEF-8CB7-0B32B9982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3535019"/>
            <a:ext cx="10401300" cy="3286125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3781AAE1-A57D-471D-A6F0-3F1AA68DAED8}"/>
              </a:ext>
            </a:extLst>
          </p:cNvPr>
          <p:cNvSpPr txBox="1"/>
          <p:nvPr/>
        </p:nvSpPr>
        <p:spPr>
          <a:xfrm>
            <a:off x="4306957" y="1697762"/>
            <a:ext cx="698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122 </a:t>
            </a:r>
            <a:r>
              <a:rPr lang="tr-TR" dirty="0" err="1"/>
              <a:t>colums</a:t>
            </a:r>
            <a:r>
              <a:rPr lang="tr-TR" dirty="0"/>
              <a:t> in total;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65 of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float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41 of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integers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rest is </a:t>
            </a:r>
            <a:r>
              <a:rPr lang="tr-TR" dirty="0" err="1"/>
              <a:t>categorical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showed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main </a:t>
            </a:r>
            <a:r>
              <a:rPr lang="tr-TR" dirty="0" err="1"/>
              <a:t>statistics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779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E46D03-79D8-4ADE-8725-2C7F6A80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0" y="319087"/>
            <a:ext cx="4981575" cy="62198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63A3DB1-1772-4148-816D-6E9D4C0AA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20" y="319087"/>
            <a:ext cx="4621603" cy="498188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0AC2FDE-C163-4F7C-BEAE-66C0F4FC9153}"/>
              </a:ext>
            </a:extLst>
          </p:cNvPr>
          <p:cNvSpPr txBox="1"/>
          <p:nvPr/>
        </p:nvSpPr>
        <p:spPr>
          <a:xfrm>
            <a:off x="1575582" y="6810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4AC857A-7A0D-4C6D-B951-B15B4055CA87}"/>
              </a:ext>
            </a:extLst>
          </p:cNvPr>
          <p:cNvSpPr txBox="1"/>
          <p:nvPr/>
        </p:nvSpPr>
        <p:spPr>
          <a:xfrm>
            <a:off x="6364456" y="5458264"/>
            <a:ext cx="527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it comes time to build our machine learning models, we will have to fill in these missing values (known as imputation).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keep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now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A1B5C2E-8AFA-4397-93CB-74E69623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0" y="328612"/>
            <a:ext cx="7296150" cy="62007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9C535B36-312D-4161-8A34-92DDFE4EEB60}"/>
              </a:ext>
            </a:extLst>
          </p:cNvPr>
          <p:cNvSpPr txBox="1"/>
          <p:nvPr/>
        </p:nvSpPr>
        <p:spPr>
          <a:xfrm>
            <a:off x="7666892" y="1477108"/>
            <a:ext cx="4243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</a:t>
            </a:r>
            <a:r>
              <a:rPr lang="tr-TR" dirty="0"/>
              <a:t> </a:t>
            </a:r>
            <a:r>
              <a:rPr lang="tr-TR" dirty="0" err="1"/>
              <a:t>correlation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CNT_CHILDREN </a:t>
            </a:r>
            <a:r>
              <a:rPr lang="tr-TR" dirty="0" err="1"/>
              <a:t>and</a:t>
            </a:r>
            <a:r>
              <a:rPr lang="tr-TR" dirty="0"/>
              <a:t> CNT_FAM_MEMBERS is since </a:t>
            </a:r>
            <a:r>
              <a:rPr lang="tr-TR" dirty="0" err="1"/>
              <a:t>family</a:t>
            </a:r>
            <a:r>
              <a:rPr lang="tr-TR" dirty="0"/>
              <a:t> </a:t>
            </a:r>
            <a:r>
              <a:rPr lang="tr-TR" dirty="0" err="1"/>
              <a:t>members</a:t>
            </a:r>
            <a:r>
              <a:rPr lang="tr-TR" dirty="0"/>
              <a:t> </a:t>
            </a:r>
            <a:r>
              <a:rPr lang="tr-TR" dirty="0" err="1"/>
              <a:t>depend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children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correlation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DAYS_BIRTH </a:t>
            </a:r>
            <a:r>
              <a:rPr lang="tr-TR" dirty="0" err="1"/>
              <a:t>and</a:t>
            </a:r>
            <a:r>
              <a:rPr lang="tr-TR" dirty="0"/>
              <a:t> EXT_SOURCE_1 is 0.6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might</a:t>
            </a:r>
            <a:r>
              <a:rPr lang="tr-TR" dirty="0"/>
              <a:t> be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latter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former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88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02C806E-17D1-4EBB-8E35-95269A3F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55542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br>
              <a:rPr lang="tr-TR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Number of family members of client</a:t>
            </a:r>
            <a:br>
              <a:rPr lang="tr-TR" sz="3400" dirty="0">
                <a:solidFill>
                  <a:srgbClr val="FFFFFF"/>
                </a:solidFill>
              </a:rPr>
            </a:br>
            <a:r>
              <a:rPr lang="tr-TR" sz="3400" dirty="0" err="1">
                <a:solidFill>
                  <a:srgbClr val="FFFFFF"/>
                </a:solidFill>
              </a:rPr>
              <a:t>and</a:t>
            </a:r>
            <a:r>
              <a:rPr lang="tr-TR" sz="3400" dirty="0">
                <a:solidFill>
                  <a:srgbClr val="FFFFFF"/>
                </a:solidFill>
              </a:rPr>
              <a:t> </a:t>
            </a:r>
            <a:r>
              <a:rPr lang="en-US" sz="3400" dirty="0">
                <a:solidFill>
                  <a:srgbClr val="FFFFFF"/>
                </a:solidFill>
              </a:rPr>
              <a:t>Number of children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BE70A56A-5EB6-4E5D-A40E-6D63D670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2" y="2323636"/>
            <a:ext cx="5455917" cy="2823436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878C2720-B285-4FB1-B0B3-DED337BF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88" y="2371375"/>
            <a:ext cx="5455917" cy="272795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3936FE0-E0A3-407F-93F3-36AE30C7E949}"/>
              </a:ext>
            </a:extLst>
          </p:cNvPr>
          <p:cNvSpPr txBox="1"/>
          <p:nvPr/>
        </p:nvSpPr>
        <p:spPr>
          <a:xfrm>
            <a:off x="769278" y="5099333"/>
            <a:ext cx="530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Clients with family size of 11 and 13 have 100% not repayment rate. Families with 6 or less members have repayment rates close to the 10% average.</a:t>
            </a:r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4D25576-F588-4C72-B7BD-3C795D687BB7}"/>
              </a:ext>
            </a:extLst>
          </p:cNvPr>
          <p:cNvSpPr txBox="1"/>
          <p:nvPr/>
        </p:nvSpPr>
        <p:spPr>
          <a:xfrm>
            <a:off x="6885555" y="5064805"/>
            <a:ext cx="5306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clients taking a loan have no children.</a:t>
            </a:r>
            <a:r>
              <a:rPr lang="tr-TR" dirty="0"/>
              <a:t> </a:t>
            </a:r>
            <a:r>
              <a:rPr lang="en-US" dirty="0"/>
              <a:t>As for repayment, clients with no children, 1, 2, 3, and 5 children have </a:t>
            </a:r>
            <a:r>
              <a:rPr lang="en-US" dirty="0" err="1"/>
              <a:t>percents</a:t>
            </a:r>
            <a:r>
              <a:rPr lang="en-US" dirty="0"/>
              <a:t> of no repayment around the average (10%). The clients with 4 and 6 children are above average in terms of percent of not paid back loan</a:t>
            </a:r>
            <a:r>
              <a:rPr lang="tr-TR" dirty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127379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72050D6-20F0-48A3-B9D5-E66E2BC8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Education type of the client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0171814-BAC2-4FD0-B123-29E8FB2BE92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Majority of the clients have Secondary / secondary special education, followed by clients with Higher education. Only a very small number having an academic degree.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The Lower secondary category, although rare, have the largest rate of not returning the loan (11%). The people with Academic degree have less than 2% not-repayment rate.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2E10B53-3022-438C-9E83-04131F82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76424"/>
            <a:ext cx="6250769" cy="43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4EB8-62C8-3648-81E8-6BD8D982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335859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" sz="2600" b="1">
                <a:solidFill>
                  <a:srgbClr val="FFFFFF"/>
                </a:solidFill>
              </a:rPr>
              <a:t>ML method we are going to use and details</a:t>
            </a:r>
            <a:endParaRPr lang="tr-TR" sz="2600" b="1">
              <a:solidFill>
                <a:srgbClr val="FFFFFF"/>
              </a:solidFill>
            </a:endParaRPr>
          </a:p>
        </p:txBody>
      </p:sp>
      <p:pic>
        <p:nvPicPr>
          <p:cNvPr id="5" name="Google Shape;166;p33">
            <a:extLst>
              <a:ext uri="{FF2B5EF4-FFF2-40B4-BE49-F238E27FC236}">
                <a16:creationId xmlns:a16="http://schemas.microsoft.com/office/drawing/2014/main" id="{5E3A10EB-29DB-7D48-8302-A99BE0CC8A68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61590" y="337854"/>
            <a:ext cx="3288453" cy="30911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B9F7-E8BB-CB4F-B735-E53764FA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203" y="646353"/>
            <a:ext cx="4472355" cy="2474148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700" dirty="0"/>
              <a:t>We are going to use Logistic Regression as a ML model.</a:t>
            </a:r>
          </a:p>
          <a:p>
            <a:pPr marL="457200" lvl="0" indent="-342900">
              <a:buSzPts val="1800"/>
              <a:buChar char="●"/>
            </a:pPr>
            <a:r>
              <a:rPr lang="en" sz="1700" dirty="0"/>
              <a:t>In this model,  our aim is to classify</a:t>
            </a:r>
            <a:r>
              <a:rPr lang="tr-TR" sz="1700" dirty="0"/>
              <a:t> </a:t>
            </a:r>
          </a:p>
          <a:p>
            <a:pPr marL="114300" lvl="0" indent="0">
              <a:buSzPts val="1800"/>
              <a:buNone/>
            </a:pPr>
            <a:r>
              <a:rPr lang="en" sz="1700" dirty="0"/>
              <a:t>whether the credit will default or not. </a:t>
            </a:r>
            <a:endParaRPr lang="tr-TR" sz="1700" dirty="0"/>
          </a:p>
          <a:p>
            <a:pPr marL="114300" lvl="0" indent="0">
              <a:buSzPts val="1800"/>
              <a:buNone/>
            </a:pPr>
            <a:r>
              <a:rPr lang="en" sz="1700" dirty="0"/>
              <a:t>We will end up with binary results.</a:t>
            </a:r>
          </a:p>
          <a:p>
            <a:pPr marL="457200" lvl="0" indent="-342900">
              <a:buSzPts val="1800"/>
              <a:buChar char="●"/>
            </a:pPr>
            <a:r>
              <a:rPr lang="en" sz="1700" dirty="0"/>
              <a:t> We will apply Logistic Regression (Logit) </a:t>
            </a:r>
            <a:endParaRPr lang="tr-TR" sz="1700" dirty="0"/>
          </a:p>
          <a:p>
            <a:pPr marL="114300" lvl="0" indent="0">
              <a:buSzPts val="1800"/>
              <a:buNone/>
            </a:pPr>
            <a:r>
              <a:rPr lang="en" sz="1700" dirty="0"/>
              <a:t>and Random Forest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E19852E-2E6A-458D-A7C6-E54AADF34605}"/>
              </a:ext>
            </a:extLst>
          </p:cNvPr>
          <p:cNvSpPr txBox="1"/>
          <p:nvPr/>
        </p:nvSpPr>
        <p:spPr>
          <a:xfrm>
            <a:off x="3261360" y="3737500"/>
            <a:ext cx="7915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We will use Scikit - Learn which is a free software machine learning library for the Python programming language and features various classification , regression and clustering algorithms.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1C07B1D-A158-4EC3-8267-1FCFDF79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86" y="4660830"/>
            <a:ext cx="3202780" cy="17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498</Words>
  <Application>Microsoft Office PowerPoint</Application>
  <PresentationFormat>Geniş ekran</PresentationFormat>
  <Paragraphs>49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Nunito</vt:lpstr>
      <vt:lpstr>Office Teması</vt:lpstr>
      <vt:lpstr>Data Exploration Report</vt:lpstr>
      <vt:lpstr>The Source of Data</vt:lpstr>
      <vt:lpstr>Feature List and Their Descriptions</vt:lpstr>
      <vt:lpstr>Statistical Exploration of Features</vt:lpstr>
      <vt:lpstr>PowerPoint Sunusu</vt:lpstr>
      <vt:lpstr>PowerPoint Sunusu</vt:lpstr>
      <vt:lpstr>                                                             Number of family members of client and Number of children</vt:lpstr>
      <vt:lpstr>Education type of the client</vt:lpstr>
      <vt:lpstr>ML method we are going to use and details</vt:lpstr>
      <vt:lpstr>How are we going to employ? RANDOM FOREST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Report</dc:title>
  <dc:creator>bus</dc:creator>
  <cp:lastModifiedBy>bus</cp:lastModifiedBy>
  <cp:revision>5</cp:revision>
  <dcterms:created xsi:type="dcterms:W3CDTF">2019-07-21T14:26:56Z</dcterms:created>
  <dcterms:modified xsi:type="dcterms:W3CDTF">2019-07-21T14:57:54Z</dcterms:modified>
</cp:coreProperties>
</file>